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295" r:id="rId4"/>
    <p:sldId id="299" r:id="rId5"/>
    <p:sldId id="312" r:id="rId6"/>
    <p:sldId id="306" r:id="rId7"/>
    <p:sldId id="307" r:id="rId8"/>
    <p:sldId id="308" r:id="rId9"/>
    <p:sldId id="309" r:id="rId10"/>
    <p:sldId id="310" r:id="rId11"/>
    <p:sldId id="297" r:id="rId12"/>
    <p:sldId id="298" r:id="rId13"/>
    <p:sldId id="302" r:id="rId14"/>
    <p:sldId id="304" r:id="rId15"/>
    <p:sldId id="303" r:id="rId16"/>
    <p:sldId id="315" r:id="rId17"/>
    <p:sldId id="316" r:id="rId18"/>
    <p:sldId id="317" r:id="rId19"/>
    <p:sldId id="313" r:id="rId20"/>
    <p:sldId id="318" r:id="rId21"/>
    <p:sldId id="319" r:id="rId22"/>
    <p:sldId id="301" r:id="rId23"/>
    <p:sldId id="320" r:id="rId24"/>
    <p:sldId id="321" r:id="rId25"/>
    <p:sldId id="323" r:id="rId26"/>
    <p:sldId id="324" r:id="rId27"/>
    <p:sldId id="305" r:id="rId28"/>
    <p:sldId id="264" r:id="rId2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여기어때 잘난체" panose="020B0600000101010101" pitchFamily="50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D"/>
    <a:srgbClr val="FFE6CD"/>
    <a:srgbClr val="0000FF"/>
    <a:srgbClr val="FFDCB9"/>
    <a:srgbClr val="C4D4E2"/>
    <a:srgbClr val="FFD5D5"/>
    <a:srgbClr val="262626"/>
    <a:srgbClr val="404040"/>
    <a:srgbClr val="FFFFFF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74" d="100"/>
          <a:sy n="74" d="100"/>
        </p:scale>
        <p:origin x="84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946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21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54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49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65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69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04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764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6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38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7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60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53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89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6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63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4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2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8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13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193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324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69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6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827584" y="1340768"/>
            <a:ext cx="8389896" cy="51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5-2.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해당하는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프로그램을 이수했는지 검사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5-2-1.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학번에 해당하는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프로그램 기준을 넘었으면 통과한다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5-2-2.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학번에 해당하는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프로그램 기준을 넘지 않았다면 부족한 이수 학기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또는 마일리지 점수를 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교양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6-1.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19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교양을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인재상별로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이상 들었는지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6-1-1.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들었다면 통과한다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6-1-2.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듣지 않았다면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부족한 학점을 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6-2.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이후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교양을 핵심역량별로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과목 이상 들었는지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검사한다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6-2-1.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들었다면 통과한다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6-2-2.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듣지 않았다면 핵심역량별 부족한 과목 수를 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7748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899592" y="1700808"/>
            <a:ext cx="7344816" cy="424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성능 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 성적 확인서를 업로드한 다음 결과가 나오기까지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초를 넘기면 안 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업로드는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초를 넘기면 안 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신뢰성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 확인서를 올렸을 때 실패는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5%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미만이어야 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 용이성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버튼을 누르고 올리면 바로 결과 창이 나온다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792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1043608" y="2204864"/>
            <a:ext cx="6768752" cy="307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유지 보수성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새로 추가된 과목들을 추가할 수 있도록 해야 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효율성</a:t>
            </a:r>
            <a:endParaRPr lang="en-US" altLang="ko-KR" sz="2000" dirty="0"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시 학업성적 확인서 하나만 업로드 해야 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34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855C0-7EB0-7064-1B33-F117194D8E66}"/>
              </a:ext>
            </a:extLst>
          </p:cNvPr>
          <p:cNvSpPr txBox="1"/>
          <p:nvPr/>
        </p:nvSpPr>
        <p:spPr>
          <a:xfrm>
            <a:off x="1487966" y="3847139"/>
            <a:ext cx="165618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C7F4C76-F47E-9300-994F-D2F3A0DDF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77" y="1923128"/>
            <a:ext cx="2935605" cy="192401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CC4F0DD-5523-4E69-0499-EA888AC6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648" y="1906910"/>
            <a:ext cx="3933678" cy="41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9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기본정보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65219-B899-D2D9-F7AB-E4B6BC9E8969}"/>
              </a:ext>
            </a:extLst>
          </p:cNvPr>
          <p:cNvSpPr txBox="1"/>
          <p:nvPr/>
        </p:nvSpPr>
        <p:spPr>
          <a:xfrm>
            <a:off x="3563888" y="5667346"/>
            <a:ext cx="2232248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기본정보 추출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FD991BC-8BF0-7359-B7CB-DA08EF643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92982"/>
            <a:ext cx="3470735" cy="367686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1365EFA-2FDC-8AD8-E59E-E5D7B5CA4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05" y="1592982"/>
            <a:ext cx="3830611" cy="367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4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770911" y="5796789"/>
            <a:ext cx="1602178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학점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CA8008D-2164-0A75-35FB-8F0B10975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22" y="1432050"/>
            <a:ext cx="5067756" cy="63912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258B809-8435-A799-27F4-0F895A45DF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22" y="2176229"/>
            <a:ext cx="5067756" cy="35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8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559387" y="5809365"/>
            <a:ext cx="2025225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전공필수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DBAA52-68FE-D95D-9E1A-94225591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79191"/>
            <a:ext cx="5616624" cy="80864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E7BC31A-D013-19FA-F688-9CFFEB4E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708920"/>
            <a:ext cx="5616624" cy="29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0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1533214" y="4826335"/>
            <a:ext cx="2080961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D8C5ACD-59A0-11BB-14D1-18A8C9F2D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2" y="1558443"/>
            <a:ext cx="3996607" cy="54864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5E822EE-2397-5F2F-3242-BCCF1DAD6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3" y="2191358"/>
            <a:ext cx="3996607" cy="2550704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9C987CB1-F698-6B3E-9BC6-7EA374BE6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75" y="2376782"/>
            <a:ext cx="3950755" cy="32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0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1619672" y="5174241"/>
            <a:ext cx="2160239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7064A8C-7CA1-7CAB-F361-49CE3A1015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11615"/>
            <a:ext cx="3744416" cy="3361510"/>
          </a:xfrm>
          <a:prstGeom prst="rect">
            <a:avLst/>
          </a:prstGeom>
        </p:spPr>
      </p:pic>
      <p:pic>
        <p:nvPicPr>
          <p:cNvPr id="6" name="그림 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315BF77D-1637-B4E3-5FC2-FD25C52674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36" y="3834474"/>
            <a:ext cx="3996608" cy="1338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89134B-87FC-BCD2-4B6D-7BF2044B1EFC}"/>
              </a:ext>
            </a:extLst>
          </p:cNvPr>
          <p:cNvSpPr txBox="1"/>
          <p:nvPr/>
        </p:nvSpPr>
        <p:spPr>
          <a:xfrm>
            <a:off x="5727816" y="3254612"/>
            <a:ext cx="1847247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130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핵심역량 검사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42E5025-9936-37A4-2A5B-1F83404913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65"/>
          <a:stretch/>
        </p:blipFill>
        <p:spPr>
          <a:xfrm>
            <a:off x="933737" y="1820523"/>
            <a:ext cx="2448272" cy="119691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A9D4CDE-E5E3-CC11-F7FC-4FE8732DC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820523"/>
            <a:ext cx="3851510" cy="4466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FAEAF-871B-A6A4-4CD1-90A33C590CF1}"/>
              </a:ext>
            </a:extLst>
          </p:cNvPr>
          <p:cNvSpPr txBox="1"/>
          <p:nvPr/>
        </p:nvSpPr>
        <p:spPr>
          <a:xfrm>
            <a:off x="5119802" y="1251451"/>
            <a:ext cx="1891810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780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45DDA9-712B-48DC-BE14-CB33DAAB76EB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BA32D0-3EA7-4018-8348-3D97EC1B0093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BD8A4-6361-4EA6-9DA6-DDF13CCE0441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883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핵심역량 검사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42E5025-9936-37A4-2A5B-1F83404913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65"/>
          <a:stretch/>
        </p:blipFill>
        <p:spPr>
          <a:xfrm>
            <a:off x="933737" y="1820523"/>
            <a:ext cx="2448272" cy="1196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FAEAF-871B-A6A4-4CD1-90A33C590CF1}"/>
              </a:ext>
            </a:extLst>
          </p:cNvPr>
          <p:cNvSpPr txBox="1"/>
          <p:nvPr/>
        </p:nvSpPr>
        <p:spPr>
          <a:xfrm>
            <a:off x="5254297" y="1251451"/>
            <a:ext cx="210783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핵심역량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EE5135-79A7-0243-C18E-EA8A88590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20522"/>
            <a:ext cx="4192508" cy="45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7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카운트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FAEAF-871B-A6A4-4CD1-90A33C590CF1}"/>
              </a:ext>
            </a:extLst>
          </p:cNvPr>
          <p:cNvSpPr txBox="1"/>
          <p:nvPr/>
        </p:nvSpPr>
        <p:spPr>
          <a:xfrm>
            <a:off x="3626094" y="5772836"/>
            <a:ext cx="1891810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카운트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3C0D4-549B-C76B-FE1E-1732D46D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93" y="1628800"/>
            <a:ext cx="5562811" cy="70156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075FD60-2E63-839A-0EF1-AD8F3F633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94" y="2492896"/>
            <a:ext cx="5562811" cy="327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7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쿼리문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5724128" y="4581128"/>
            <a:ext cx="165618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DB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쿼리문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AEBA75-365B-5622-230B-2056FAC9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15" y="1412776"/>
            <a:ext cx="3401496" cy="38164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2574CC-560C-9613-3095-DA5F442C7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5280520"/>
            <a:ext cx="4712898" cy="11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3549A7-B5EB-8603-9944-B72B7C99D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3312368" cy="416320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2853431-9664-6065-38C3-211FE6688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11" y="1556792"/>
            <a:ext cx="3538409" cy="2664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F2E062-42AF-953D-AD6C-F07A8A77A1E1}"/>
              </a:ext>
            </a:extLst>
          </p:cNvPr>
          <p:cNvSpPr txBox="1"/>
          <p:nvPr/>
        </p:nvSpPr>
        <p:spPr>
          <a:xfrm>
            <a:off x="5480192" y="4221088"/>
            <a:ext cx="2154846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쿼리문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0664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2E062-42AF-953D-AD6C-F07A8A77A1E1}"/>
              </a:ext>
            </a:extLst>
          </p:cNvPr>
          <p:cNvSpPr txBox="1"/>
          <p:nvPr/>
        </p:nvSpPr>
        <p:spPr>
          <a:xfrm>
            <a:off x="5863191" y="5043978"/>
            <a:ext cx="1584176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mapper 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696C8C2-9530-6D41-7233-F3E39011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71" y="1811020"/>
            <a:ext cx="3250570" cy="3235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89189-C961-D114-8DCE-ADAD37D4CC3D}"/>
              </a:ext>
            </a:extLst>
          </p:cNvPr>
          <p:cNvSpPr txBox="1"/>
          <p:nvPr/>
        </p:nvSpPr>
        <p:spPr>
          <a:xfrm>
            <a:off x="2348930" y="5043978"/>
            <a:ext cx="93610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dto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986AAEE-9E94-B72D-CD59-8FDC3D795C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6" y="1811020"/>
            <a:ext cx="3888432" cy="32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A35A706-0D82-979E-10EC-913546F71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55" y="1484784"/>
            <a:ext cx="3581001" cy="3112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89189-C961-D114-8DCE-ADAD37D4CC3D}"/>
              </a:ext>
            </a:extLst>
          </p:cNvPr>
          <p:cNvSpPr txBox="1"/>
          <p:nvPr/>
        </p:nvSpPr>
        <p:spPr>
          <a:xfrm>
            <a:off x="5652120" y="3973057"/>
            <a:ext cx="1584176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service 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CDC8FB-B72E-1050-253E-97CC886EA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725144"/>
            <a:ext cx="4392488" cy="165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96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89189-C961-D114-8DCE-ADAD37D4CC3D}"/>
              </a:ext>
            </a:extLst>
          </p:cNvPr>
          <p:cNvSpPr txBox="1"/>
          <p:nvPr/>
        </p:nvSpPr>
        <p:spPr>
          <a:xfrm>
            <a:off x="3685634" y="1460313"/>
            <a:ext cx="1772732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controller 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A91B43E-61DA-FC6A-87EB-A94B9EE93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" y="2194776"/>
            <a:ext cx="4046385" cy="32039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5707770-D0D7-A890-9551-9218DBCF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9" y="2194776"/>
            <a:ext cx="3949816" cy="190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8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942988" y="3362579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기본 정보 추출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E9F9B41-0093-D260-ABA9-97AF31DDE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1" y="1772816"/>
            <a:ext cx="1447227" cy="151216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CA27DB8-7BD9-120C-78E8-5519FC7C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4" y="1567317"/>
            <a:ext cx="1053561" cy="431753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A9549DB-2BD9-AB50-A729-1644F2F45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48" y="1567317"/>
            <a:ext cx="1332826" cy="4317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49D533-A34A-2FED-2B9F-DAFF4B196F8C}"/>
              </a:ext>
            </a:extLst>
          </p:cNvPr>
          <p:cNvSpPr txBox="1"/>
          <p:nvPr/>
        </p:nvSpPr>
        <p:spPr>
          <a:xfrm>
            <a:off x="6157092" y="5959810"/>
            <a:ext cx="133282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과목 출력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A83A976-5A5B-0A60-E445-9A5C7CEB2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30" y="4239296"/>
            <a:ext cx="3858163" cy="10860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EB8476-3AD9-8A89-8F3C-E86FB6ADB82B}"/>
              </a:ext>
            </a:extLst>
          </p:cNvPr>
          <p:cNvSpPr txBox="1"/>
          <p:nvPr/>
        </p:nvSpPr>
        <p:spPr>
          <a:xfrm>
            <a:off x="1851525" y="5424898"/>
            <a:ext cx="194421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요건 출력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5596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289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변경된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90622-1469-4A29-ABAE-3E7A4125C87B}"/>
              </a:ext>
            </a:extLst>
          </p:cNvPr>
          <p:cNvSpPr txBox="1"/>
          <p:nvPr/>
        </p:nvSpPr>
        <p:spPr>
          <a:xfrm>
            <a:off x="1884839" y="5040201"/>
            <a:ext cx="5258150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테이블 삭제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테이블 추가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0DB6E3-AC26-B97B-ECCE-22E2B4F6C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33" y="902555"/>
            <a:ext cx="10484974" cy="5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5CB224-42EA-C178-A30C-B516C438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99" y="1651937"/>
            <a:ext cx="6988602" cy="320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1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7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4906F5-5D49-C6B3-6FF0-E46ABEEC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8" y="1638465"/>
            <a:ext cx="3623496" cy="1949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747DBF-31CD-A0A4-F31F-F24BA5EE8415}"/>
              </a:ext>
            </a:extLst>
          </p:cNvPr>
          <p:cNvSpPr txBox="1"/>
          <p:nvPr/>
        </p:nvSpPr>
        <p:spPr>
          <a:xfrm>
            <a:off x="2190150" y="3605121"/>
            <a:ext cx="910932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Main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CAE59-06B7-28AA-0F84-52249EED381B}"/>
              </a:ext>
            </a:extLst>
          </p:cNvPr>
          <p:cNvSpPr txBox="1"/>
          <p:nvPr/>
        </p:nvSpPr>
        <p:spPr>
          <a:xfrm>
            <a:off x="5508104" y="3605121"/>
            <a:ext cx="2160240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페이지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3911E-D001-259A-0A8B-DA5F7A0290D3}"/>
              </a:ext>
            </a:extLst>
          </p:cNvPr>
          <p:cNvSpPr txBox="1"/>
          <p:nvPr/>
        </p:nvSpPr>
        <p:spPr>
          <a:xfrm>
            <a:off x="3506835" y="6096717"/>
            <a:ext cx="2016224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결과 페이지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DF42D40-2903-1462-7038-A9BB381F73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476" y="1644126"/>
            <a:ext cx="3623496" cy="1943855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1959DF11-4D1A-C6B8-5D4C-5F5FEA971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7803" y="3685121"/>
            <a:ext cx="5973997" cy="220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08267440">
            <a:extLst>
              <a:ext uri="{FF2B5EF4-FFF2-40B4-BE49-F238E27FC236}">
                <a16:creationId xmlns:a16="http://schemas.microsoft.com/office/drawing/2014/main" id="{D3ED7F67-95DA-EDE1-55F4-CF35A9378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" b="4943"/>
          <a:stretch/>
        </p:blipFill>
        <p:spPr bwMode="auto">
          <a:xfrm>
            <a:off x="2601419" y="4105476"/>
            <a:ext cx="3663874" cy="19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2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7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747DBF-31CD-A0A4-F31F-F24BA5EE8415}"/>
              </a:ext>
            </a:extLst>
          </p:cNvPr>
          <p:cNvSpPr txBox="1"/>
          <p:nvPr/>
        </p:nvSpPr>
        <p:spPr>
          <a:xfrm>
            <a:off x="2048927" y="3608238"/>
            <a:ext cx="1229722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CAE59-06B7-28AA-0F84-52249EED381B}"/>
              </a:ext>
            </a:extLst>
          </p:cNvPr>
          <p:cNvSpPr txBox="1"/>
          <p:nvPr/>
        </p:nvSpPr>
        <p:spPr>
          <a:xfrm>
            <a:off x="5855034" y="3592236"/>
            <a:ext cx="1656184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게시판 페이지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3911E-D001-259A-0A8B-DA5F7A0290D3}"/>
              </a:ext>
            </a:extLst>
          </p:cNvPr>
          <p:cNvSpPr txBox="1"/>
          <p:nvPr/>
        </p:nvSpPr>
        <p:spPr>
          <a:xfrm>
            <a:off x="3419872" y="6035124"/>
            <a:ext cx="2448272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페이지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1984E766-2FC1-0C67-8705-D1772129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3" b="29973"/>
          <a:stretch/>
        </p:blipFill>
        <p:spPr>
          <a:xfrm>
            <a:off x="2416664" y="4374017"/>
            <a:ext cx="4310672" cy="166110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5346726-4D1B-AF95-19BD-D11A9B573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0510"/>
            <a:ext cx="3960440" cy="212461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FAFECDB-41E7-63B9-DD67-0F7241062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45" y="1023310"/>
            <a:ext cx="7009443" cy="30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08265352">
            <a:extLst>
              <a:ext uri="{FF2B5EF4-FFF2-40B4-BE49-F238E27FC236}">
                <a16:creationId xmlns:a16="http://schemas.microsoft.com/office/drawing/2014/main" id="{59240636-6705-DD9C-9F81-28D3AC90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906" y="1479114"/>
            <a:ext cx="3960440" cy="2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42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졸업불가사유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2231740" y="1700808"/>
            <a:ext cx="4680520" cy="405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 미달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최소학점 미달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졸업학점 미달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미 이수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졸업논문 미 이수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미 이수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63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683568" y="1556792"/>
            <a:ext cx="7920880" cy="461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1-1.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된 파일이 한신대학교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학업성적확인서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맞는지 확인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 정보 추출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취득학점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학점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학점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이수 학기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마일리지 등  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기본적으로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정보를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파일로부터 추출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취득학점이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졸업학점을 넘는지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3-1-1.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이수학점이 졸업학점을 넘었다면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3-1-2.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이수학점이 졸업학점을 넘지 않았다면 몇 학점을 더 들어야 하는지 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44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755576" y="1988840"/>
            <a:ext cx="7848872" cy="418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교양학점이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학번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이수학점 범위 내에 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3-2-1.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교양학점이 기준 범위 안에 든다면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3-2-2.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교양학점이 기준 범위 안에 들지 않았다면 몇 학점을 더 들어야 하는지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3-3.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전공학점이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최소이수학점을 넘는지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3-3-1.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전공학점이 해당 학과의 전공 최소이수학점을 넘었다면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3-3-2.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전공학점이 해당 학과의 전공 최소이수학점을 넘지 않았다면 몇 학점을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더 들어야 하는지 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14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574593" y="1844824"/>
            <a:ext cx="8101864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4-1.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학과의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목록을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데이터베이스로부터 가져와서 전부 들었는지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4-1-1.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4-1-2.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듣지 않았다면 들어야 할 과목들을 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</a:t>
            </a:r>
            <a:r>
              <a:rPr lang="en-US" altLang="ko-KR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500" dirty="0" err="1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5-1.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학번에 해당하는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5-1-1.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들었다면 통과한다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5-1-2.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듣지 않았다면 들어야 할 과목들을 제공한다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067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690</Words>
  <Application>Microsoft Office PowerPoint</Application>
  <PresentationFormat>화면 슬라이드 쇼(4:3)</PresentationFormat>
  <Paragraphs>150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여기어때 잘난체</vt:lpstr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</cp:lastModifiedBy>
  <cp:revision>471</cp:revision>
  <dcterms:created xsi:type="dcterms:W3CDTF">2018-08-08T00:11:21Z</dcterms:created>
  <dcterms:modified xsi:type="dcterms:W3CDTF">2022-05-15T13:09:12Z</dcterms:modified>
</cp:coreProperties>
</file>